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8" r:id="rId1"/>
  </p:sldMasterIdLst>
  <p:notesMasterIdLst>
    <p:notesMasterId r:id="rId12"/>
  </p:notesMasterIdLst>
  <p:sldIdLst>
    <p:sldId id="256" r:id="rId2"/>
    <p:sldId id="257" r:id="rId3"/>
    <p:sldId id="261" r:id="rId4"/>
    <p:sldId id="281" r:id="rId5"/>
    <p:sldId id="287" r:id="rId6"/>
    <p:sldId id="284" r:id="rId7"/>
    <p:sldId id="273" r:id="rId8"/>
    <p:sldId id="288" r:id="rId9"/>
    <p:sldId id="286" r:id="rId10"/>
    <p:sldId id="280" r:id="rId11"/>
  </p:sldIdLst>
  <p:sldSz cx="9144000" cy="5143500" type="screen16x9"/>
  <p:notesSz cx="6858000" cy="9144000"/>
  <p:embeddedFontLst>
    <p:embeddedFont>
      <p:font typeface="Lora" charset="0"/>
      <p:regular r:id="rId13"/>
      <p:bold r:id="rId14"/>
      <p:italic r:id="rId15"/>
      <p:boldItalic r:id="rId16"/>
    </p:embeddedFont>
    <p:embeddedFont>
      <p:font typeface="Bell MT" pitchFamily="18" charset="0"/>
      <p:regular r:id="rId17"/>
      <p:bold r:id="rId18"/>
      <p:italic r:id="rId19"/>
    </p:embeddedFont>
    <p:embeddedFont>
      <p:font typeface="Quattrocento Sans" charset="0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E2F"/>
    <a:srgbClr val="BACD43"/>
    <a:srgbClr val="00FF84"/>
    <a:srgbClr val="6DCFF6"/>
    <a:srgbClr val="192734"/>
    <a:srgbClr val="FCAC00"/>
    <a:srgbClr val="AD172B"/>
    <a:srgbClr val="477626"/>
    <a:srgbClr val="D85E00"/>
    <a:srgbClr val="2F5F95"/>
  </p:clrMru>
</p:presentationPr>
</file>

<file path=ppt/tableStyles.xml><?xml version="1.0" encoding="utf-8"?>
<a:tblStyleLst xmlns:a="http://schemas.openxmlformats.org/drawingml/2006/main" def="{079F128B-5FA5-4810-B1B5-209C8D9150BB}">
  <a:tblStyle styleId="{079F128B-5FA5-4810-B1B5-209C8D9150BB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55227" autoAdjust="0"/>
  </p:normalViewPr>
  <p:slideViewPr>
    <p:cSldViewPr>
      <p:cViewPr>
        <p:scale>
          <a:sx n="130" d="100"/>
          <a:sy n="130" d="100"/>
        </p:scale>
        <p:origin x="-486" y="-53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699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cxnSp>
        <p:nvCxnSpPr>
          <p:cNvPr id="10" name="Shape 10"/>
          <p:cNvCxnSpPr/>
          <p:nvPr/>
        </p:nvCxnSpPr>
        <p:spPr>
          <a:xfrm>
            <a:off x="-6025" y="3676511"/>
            <a:ext cx="9161999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1" name="Shape 11"/>
          <p:cNvSpPr/>
          <p:nvPr/>
        </p:nvSpPr>
        <p:spPr>
          <a:xfrm>
            <a:off x="1117950" y="3393000"/>
            <a:ext cx="566999" cy="5669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hape 24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5" name="Shape 25"/>
          <p:cNvSpPr/>
          <p:nvPr/>
        </p:nvSpPr>
        <p:spPr>
          <a:xfrm>
            <a:off x="817475" y="928766"/>
            <a:ext cx="405899" cy="4058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399" cy="435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buSzPct val="100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600"/>
              </a:spcBef>
              <a:buClr>
                <a:srgbClr val="FFCD00"/>
              </a:buClr>
              <a:buSzPct val="1000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rtl="0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rtl="0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cxnSp>
        <p:nvCxnSpPr>
          <p:cNvPr id="28" name="Shape 28"/>
          <p:cNvCxnSpPr/>
          <p:nvPr/>
        </p:nvCxnSpPr>
        <p:spPr>
          <a:xfrm>
            <a:off x="5265650" y="1131725"/>
            <a:ext cx="3878399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399" cy="435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381250" y="1618700"/>
            <a:ext cx="3425400" cy="323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5012916" y="1618700"/>
            <a:ext cx="3425400" cy="323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cxnSp>
        <p:nvCxnSpPr>
          <p:cNvPr id="33" name="Shape 33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4" name="Shape 34"/>
          <p:cNvSpPr/>
          <p:nvPr/>
        </p:nvSpPr>
        <p:spPr>
          <a:xfrm>
            <a:off x="817475" y="928766"/>
            <a:ext cx="405899" cy="4058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5" name="Shape 35"/>
          <p:cNvCxnSpPr/>
          <p:nvPr/>
        </p:nvCxnSpPr>
        <p:spPr>
          <a:xfrm>
            <a:off x="5265650" y="1131725"/>
            <a:ext cx="3878399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381250" y="937125"/>
            <a:ext cx="3878399" cy="435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7" name="Shape 47"/>
          <p:cNvSpPr/>
          <p:nvPr/>
        </p:nvSpPr>
        <p:spPr>
          <a:xfrm>
            <a:off x="817475" y="928766"/>
            <a:ext cx="405899" cy="4058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8" name="Shape 48"/>
          <p:cNvCxnSpPr/>
          <p:nvPr/>
        </p:nvCxnSpPr>
        <p:spPr>
          <a:xfrm>
            <a:off x="5265650" y="1131725"/>
            <a:ext cx="3878399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FFCD00"/>
              </a:buClr>
              <a:buSzPct val="1000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1381250" y="937116"/>
            <a:ext cx="6809700" cy="43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4" r:id="rId4"/>
    <p:sldLayoutId id="2147483657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image" Target="../media/image6.png"/><Relationship Id="rId5" Type="http://schemas.openxmlformats.org/officeDocument/2006/relationships/image" Target="../media/image7.png"/><Relationship Id="rId10" Type="http://schemas.openxmlformats.org/officeDocument/2006/relationships/image" Target="../media/image20.png"/><Relationship Id="rId4" Type="http://schemas.openxmlformats.org/officeDocument/2006/relationships/image" Target="../media/image2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25.png"/><Relationship Id="rId5" Type="http://schemas.openxmlformats.org/officeDocument/2006/relationships/image" Target="../media/image7.png"/><Relationship Id="rId10" Type="http://schemas.openxmlformats.org/officeDocument/2006/relationships/image" Target="../media/image24.png"/><Relationship Id="rId4" Type="http://schemas.openxmlformats.org/officeDocument/2006/relationships/image" Target="../media/image2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8.png"/><Relationship Id="rId5" Type="http://schemas.openxmlformats.org/officeDocument/2006/relationships/image" Target="../media/image7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35.png"/><Relationship Id="rId4" Type="http://schemas.openxmlformats.org/officeDocument/2006/relationships/image" Target="../media/image2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017576" y="2724150"/>
            <a:ext cx="2057400" cy="319430"/>
            <a:chOff x="4032206" y="2716835"/>
            <a:chExt cx="2057400" cy="319430"/>
          </a:xfrm>
        </p:grpSpPr>
        <p:pic>
          <p:nvPicPr>
            <p:cNvPr id="15" name="Picture 14" descr="rect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32206" y="2731464"/>
              <a:ext cx="2057400" cy="304801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045915" y="2716835"/>
              <a:ext cx="20265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Lora" charset="0"/>
                </a:rPr>
                <a:t>services and solutions</a:t>
              </a:r>
              <a:endParaRPr lang="en-US" dirty="0"/>
            </a:p>
          </p:txBody>
        </p:sp>
      </p:grpSp>
      <p:pic>
        <p:nvPicPr>
          <p:cNvPr id="12" name="Picture 11" descr="circ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1030" y="3390768"/>
            <a:ext cx="586552" cy="586552"/>
          </a:xfrm>
          <a:prstGeom prst="rect">
            <a:avLst/>
          </a:prstGeom>
        </p:spPr>
      </p:pic>
      <p:pic>
        <p:nvPicPr>
          <p:cNvPr id="13" name="Picture 12" descr="bulb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1432" y="3503069"/>
            <a:ext cx="285749" cy="36195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43000" y="2724679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ora" charset="0"/>
              </a:rPr>
              <a:t>We provide software </a:t>
            </a:r>
            <a:r>
              <a:rPr lang="en-US" dirty="0" smtClean="0">
                <a:latin typeface="Lora" charset="0"/>
              </a:rPr>
              <a:t>development</a:t>
            </a:r>
            <a:endParaRPr lang="en-US" dirty="0">
              <a:solidFill>
                <a:schemeClr val="bg1"/>
              </a:solidFill>
              <a:latin typeface="Lora" charset="0"/>
            </a:endParaRPr>
          </a:p>
        </p:txBody>
      </p:sp>
      <p:pic>
        <p:nvPicPr>
          <p:cNvPr id="20" name="Picture 19" descr="rect.png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-6262"/>
            <a:ext cx="9144000" cy="444412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022570" y="1425773"/>
            <a:ext cx="2133600" cy="1145977"/>
            <a:chOff x="1022570" y="1352550"/>
            <a:chExt cx="2133600" cy="1145977"/>
          </a:xfrm>
        </p:grpSpPr>
        <p:pic>
          <p:nvPicPr>
            <p:cNvPr id="11" name="Picture 10" descr="Logo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22570" y="1352550"/>
              <a:ext cx="2133600" cy="1005908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676400" y="2190750"/>
              <a:ext cx="12987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D9616"/>
                  </a:solidFill>
                </a:rPr>
                <a:t>Technologies</a:t>
              </a:r>
              <a:endParaRPr lang="en-US" i="1" dirty="0">
                <a:solidFill>
                  <a:srgbClr val="FD961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5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>
            <a:spLocks noGrp="1"/>
          </p:cNvSpPr>
          <p:nvPr>
            <p:ph type="subTitle" idx="4294967295"/>
          </p:nvPr>
        </p:nvSpPr>
        <p:spPr>
          <a:xfrm>
            <a:off x="2371500" y="2093775"/>
            <a:ext cx="5021399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b="1" i="1" dirty="0">
                <a:latin typeface="Lora"/>
                <a:ea typeface="Lora"/>
                <a:cs typeface="Lora"/>
                <a:sym typeface="Lora"/>
              </a:rPr>
              <a:t>Any </a:t>
            </a:r>
            <a:r>
              <a:rPr lang="en" sz="3600" b="1" i="1" dirty="0" smtClean="0">
                <a:latin typeface="Lora"/>
                <a:ea typeface="Lora"/>
                <a:cs typeface="Lora"/>
                <a:sym typeface="Lora"/>
              </a:rPr>
              <a:t>questions ?</a:t>
            </a:r>
            <a:endParaRPr lang="en" sz="3600" b="1" i="1" dirty="0">
              <a:latin typeface="Lora"/>
              <a:ea typeface="Lora"/>
              <a:cs typeface="Lora"/>
              <a:sym typeface="Lora"/>
            </a:endParaRP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 dirty="0" smtClean="0">
                <a:solidFill>
                  <a:schemeClr val="dk1"/>
                </a:solidFill>
                <a:latin typeface="+mj-lt"/>
              </a:rPr>
              <a:t>Contact us at</a:t>
            </a:r>
            <a:endParaRPr lang="en" sz="1800" dirty="0">
              <a:solidFill>
                <a:schemeClr val="dk1"/>
              </a:solidFill>
              <a:latin typeface="+mj-lt"/>
            </a:endParaRPr>
          </a:p>
          <a:p>
            <a:pPr marL="457200" lvl="0" indent="-342900">
              <a:lnSpc>
                <a:spcPct val="150000"/>
              </a:lnSpc>
              <a:spcBef>
                <a:spcPts val="0"/>
              </a:spcBef>
              <a:buClr>
                <a:srgbClr val="FD9616"/>
              </a:buClr>
            </a:pPr>
            <a:r>
              <a:rPr lang="en" sz="1600" dirty="0" smtClean="0">
                <a:solidFill>
                  <a:schemeClr val="dk1"/>
                </a:solidFill>
                <a:latin typeface="+mj-lt"/>
              </a:rPr>
              <a:t>+91 40-29804061</a:t>
            </a:r>
          </a:p>
          <a:p>
            <a:pPr marL="457200" lvl="0" indent="-342900">
              <a:lnSpc>
                <a:spcPct val="150000"/>
              </a:lnSpc>
              <a:spcBef>
                <a:spcPts val="0"/>
              </a:spcBef>
              <a:buClr>
                <a:srgbClr val="FD9616"/>
              </a:buClr>
            </a:pPr>
            <a:r>
              <a:rPr lang="en" sz="1600" dirty="0" smtClean="0">
                <a:solidFill>
                  <a:schemeClr val="dk1"/>
                </a:solidFill>
                <a:latin typeface="+mj-lt"/>
              </a:rPr>
              <a:t>support@tvisha.com</a:t>
            </a:r>
            <a:endParaRPr lang="en" sz="1600" dirty="0">
              <a:solidFill>
                <a:schemeClr val="dk1"/>
              </a:solidFill>
              <a:latin typeface="+mj-lt"/>
            </a:endParaRPr>
          </a:p>
        </p:txBody>
      </p:sp>
      <p:cxnSp>
        <p:nvCxnSpPr>
          <p:cNvPr id="377" name="Shape 377"/>
          <p:cNvCxnSpPr/>
          <p:nvPr/>
        </p:nvCxnSpPr>
        <p:spPr>
          <a:xfrm>
            <a:off x="6450" y="1428750"/>
            <a:ext cx="2397299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78" name="Shape 378"/>
          <p:cNvSpPr txBox="1">
            <a:spLocks noGrp="1"/>
          </p:cNvSpPr>
          <p:nvPr>
            <p:ph type="ctrTitle" idx="4294967295"/>
          </p:nvPr>
        </p:nvSpPr>
        <p:spPr>
          <a:xfrm>
            <a:off x="2371625" y="816550"/>
            <a:ext cx="4908000" cy="1159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0" dirty="0"/>
              <a:t>Thanks!</a:t>
            </a:r>
          </a:p>
        </p:txBody>
      </p:sp>
      <p:cxnSp>
        <p:nvCxnSpPr>
          <p:cNvPr id="379" name="Shape 379"/>
          <p:cNvCxnSpPr/>
          <p:nvPr/>
        </p:nvCxnSpPr>
        <p:spPr>
          <a:xfrm>
            <a:off x="5589800" y="1428750"/>
            <a:ext cx="3554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80" name="Shape 380"/>
          <p:cNvSpPr/>
          <p:nvPr/>
        </p:nvSpPr>
        <p:spPr>
          <a:xfrm>
            <a:off x="831925" y="859175"/>
            <a:ext cx="1139100" cy="1139100"/>
          </a:xfrm>
          <a:prstGeom prst="ellipse">
            <a:avLst/>
          </a:prstGeom>
          <a:solidFill>
            <a:srgbClr val="FD961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81" name="Shape 381"/>
          <p:cNvGrpSpPr/>
          <p:nvPr/>
        </p:nvGrpSpPr>
        <p:grpSpPr>
          <a:xfrm>
            <a:off x="1148886" y="1190759"/>
            <a:ext cx="505714" cy="475767"/>
            <a:chOff x="5972706" y="2330200"/>
            <a:chExt cx="411619" cy="387275"/>
          </a:xfrm>
        </p:grpSpPr>
        <p:sp>
          <p:nvSpPr>
            <p:cNvPr id="382" name="Shape 382"/>
            <p:cNvSpPr/>
            <p:nvPr/>
          </p:nvSpPr>
          <p:spPr>
            <a:xfrm>
              <a:off x="5972706" y="2476948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3" name="Shape 38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441420" y="1925575"/>
            <a:ext cx="6864380" cy="1708160"/>
            <a:chOff x="1441420" y="1925575"/>
            <a:chExt cx="6864380" cy="1708160"/>
          </a:xfrm>
        </p:grpSpPr>
        <p:pic>
          <p:nvPicPr>
            <p:cNvPr id="14" name="Picture 13" descr="rect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23865" y="2952750"/>
              <a:ext cx="939395" cy="344425"/>
            </a:xfrm>
            <a:prstGeom prst="rect">
              <a:avLst/>
            </a:prstGeom>
          </p:spPr>
        </p:pic>
        <p:pic>
          <p:nvPicPr>
            <p:cNvPr id="12" name="Picture 11" descr="rect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54455" y="2630611"/>
              <a:ext cx="1524000" cy="344425"/>
            </a:xfrm>
            <a:prstGeom prst="rect">
              <a:avLst/>
            </a:prstGeom>
          </p:spPr>
        </p:pic>
        <p:pic>
          <p:nvPicPr>
            <p:cNvPr id="13" name="Picture 12" descr="rect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58030" y="1989575"/>
              <a:ext cx="762000" cy="34442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441420" y="1925575"/>
              <a:ext cx="6864380" cy="17081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  <a:buClr>
                  <a:srgbClr val="FD9616"/>
                </a:buClr>
                <a:buFont typeface="Wingdings" pitchFamily="2" charset="2"/>
                <a:buChar char="Ø"/>
              </a:pPr>
              <a:r>
                <a:rPr lang="en-US" dirty="0" smtClean="0"/>
                <a:t> Premier IT solutions provider with </a:t>
              </a:r>
              <a:r>
                <a:rPr lang="en-US" dirty="0" smtClean="0">
                  <a:solidFill>
                    <a:schemeClr val="bg1"/>
                  </a:solidFill>
                </a:rPr>
                <a:t>15 years</a:t>
              </a:r>
              <a:r>
                <a:rPr lang="en-US" dirty="0" smtClean="0"/>
                <a:t> of track record.</a:t>
              </a:r>
            </a:p>
            <a:p>
              <a:pPr>
                <a:lnSpc>
                  <a:spcPct val="150000"/>
                </a:lnSpc>
                <a:buClr>
                  <a:srgbClr val="FD9616"/>
                </a:buClr>
                <a:buFont typeface="Wingdings" pitchFamily="2" charset="2"/>
                <a:buChar char="Ø"/>
              </a:pPr>
              <a:r>
                <a:rPr lang="en-US" dirty="0" smtClean="0"/>
                <a:t> Integrated Enterprise with a wide array of services – from Application Solutions to </a:t>
              </a:r>
              <a:br>
                <a:rPr lang="en-US" dirty="0" smtClean="0"/>
              </a:br>
              <a:r>
                <a:rPr lang="en-US" dirty="0" smtClean="0"/>
                <a:t>    </a:t>
              </a:r>
              <a:r>
                <a:rPr lang="en-US" dirty="0" smtClean="0">
                  <a:solidFill>
                    <a:schemeClr val="bg1"/>
                  </a:solidFill>
                </a:rPr>
                <a:t>Digital Marketing.</a:t>
              </a:r>
            </a:p>
            <a:p>
              <a:pPr>
                <a:lnSpc>
                  <a:spcPct val="150000"/>
                </a:lnSpc>
                <a:buClr>
                  <a:srgbClr val="FD9616"/>
                </a:buClr>
                <a:buFont typeface="Wingdings" pitchFamily="2" charset="2"/>
                <a:buChar char="Ø"/>
              </a:pPr>
              <a:r>
                <a:rPr lang="en-US" dirty="0" smtClean="0"/>
                <a:t> Experienced personnel with strong </a:t>
              </a:r>
              <a:r>
                <a:rPr lang="en-US" dirty="0" smtClean="0">
                  <a:solidFill>
                    <a:schemeClr val="bg1"/>
                  </a:solidFill>
                </a:rPr>
                <a:t>IT industry</a:t>
              </a:r>
              <a:r>
                <a:rPr lang="en-US" dirty="0" smtClean="0"/>
                <a:t> skill sets.</a:t>
              </a:r>
            </a:p>
            <a:p>
              <a:pPr>
                <a:lnSpc>
                  <a:spcPct val="150000"/>
                </a:lnSpc>
              </a:pPr>
              <a:endParaRPr lang="en-US" dirty="0"/>
            </a:p>
          </p:txBody>
        </p:sp>
      </p:grpSp>
      <p:pic>
        <p:nvPicPr>
          <p:cNvPr id="10" name="Picture 9" descr="re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6661" y="917295"/>
            <a:ext cx="914399" cy="457200"/>
          </a:xfrm>
          <a:prstGeom prst="rect">
            <a:avLst/>
          </a:prstGeom>
        </p:spPr>
      </p:pic>
      <p:pic>
        <p:nvPicPr>
          <p:cNvPr id="21" name="Picture 20" descr="circ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260" y="918402"/>
            <a:ext cx="425668" cy="425668"/>
          </a:xfrm>
          <a:prstGeom prst="rect">
            <a:avLst/>
          </a:prstGeom>
        </p:spPr>
      </p:pic>
      <p:sp>
        <p:nvSpPr>
          <p:cNvPr id="75" name="Shape 75"/>
          <p:cNvSpPr/>
          <p:nvPr/>
        </p:nvSpPr>
        <p:spPr>
          <a:xfrm>
            <a:off x="5650" y="4163500"/>
            <a:ext cx="9144000" cy="979799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419670" y="899985"/>
            <a:ext cx="2161729" cy="44524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Who </a:t>
            </a:r>
            <a:r>
              <a:rPr lang="en" dirty="0" smtClean="0">
                <a:solidFill>
                  <a:schemeClr val="bg1"/>
                </a:solidFill>
              </a:rPr>
              <a:t>we are</a:t>
            </a:r>
            <a:endParaRPr lang="en" dirty="0">
              <a:solidFill>
                <a:schemeClr val="bg1"/>
              </a:solidFill>
            </a:endParaRPr>
          </a:p>
        </p:txBody>
      </p:sp>
      <p:pic>
        <p:nvPicPr>
          <p:cNvPr id="20" name="Picture 19" descr="Picture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0" y="4157569"/>
            <a:ext cx="9150394" cy="992325"/>
          </a:xfrm>
          <a:prstGeom prst="rect">
            <a:avLst/>
          </a:prstGeom>
        </p:spPr>
      </p:pic>
      <p:pic>
        <p:nvPicPr>
          <p:cNvPr id="22" name="Picture 21" descr="Picture2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4882" y="1035024"/>
            <a:ext cx="192424" cy="192424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 rot="10800000">
            <a:off x="3124200" y="1119180"/>
            <a:ext cx="2135450" cy="1360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re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041" y="858775"/>
            <a:ext cx="1669085" cy="533400"/>
          </a:xfrm>
          <a:prstGeom prst="rect">
            <a:avLst/>
          </a:prstGeom>
        </p:spPr>
      </p:pic>
      <p:pic>
        <p:nvPicPr>
          <p:cNvPr id="9" name="Picture 8" descr="circ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260" y="918402"/>
            <a:ext cx="425668" cy="425668"/>
          </a:xfrm>
          <a:prstGeom prst="rect">
            <a:avLst/>
          </a:prstGeom>
        </p:spPr>
      </p:pic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1455601" y="666750"/>
            <a:ext cx="3878399" cy="435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1600" dirty="0" smtClean="0"/>
              <a:t>Need and Necessity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Web and Mobile </a:t>
            </a:r>
            <a:r>
              <a:rPr lang="en-US" dirty="0" smtClean="0">
                <a:solidFill>
                  <a:schemeClr val="bg1"/>
                </a:solidFill>
              </a:rPr>
              <a:t>applications</a:t>
            </a:r>
            <a:endParaRPr lang="en" dirty="0">
              <a:solidFill>
                <a:schemeClr val="bg1"/>
              </a:solidFill>
              <a:highlight>
                <a:srgbClr val="FFCD00"/>
              </a:highlight>
            </a:endParaRPr>
          </a:p>
        </p:txBody>
      </p:sp>
      <p:pic>
        <p:nvPicPr>
          <p:cNvPr id="11" name="Picture 10" descr="Picture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882" y="1035024"/>
            <a:ext cx="192424" cy="192424"/>
          </a:xfrm>
          <a:prstGeom prst="rect">
            <a:avLst/>
          </a:prstGeom>
        </p:spPr>
      </p:pic>
      <p:pic>
        <p:nvPicPr>
          <p:cNvPr id="13" name="Picture 12" descr="Picture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400550"/>
            <a:ext cx="9151684" cy="749344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751635" y="1765550"/>
            <a:ext cx="7772400" cy="2390774"/>
            <a:chOff x="1219200" y="1648510"/>
            <a:chExt cx="7772400" cy="2390774"/>
          </a:xfrm>
        </p:grpSpPr>
        <p:cxnSp>
          <p:nvCxnSpPr>
            <p:cNvPr id="24" name="Straight Connector 23"/>
            <p:cNvCxnSpPr/>
            <p:nvPr/>
          </p:nvCxnSpPr>
          <p:spPr>
            <a:xfrm rot="5400000">
              <a:off x="6350810" y="2245005"/>
              <a:ext cx="1143000" cy="1143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3352800" y="2343150"/>
              <a:ext cx="1143000" cy="1143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876800" y="2343150"/>
              <a:ext cx="1143000" cy="10668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828800" y="2343150"/>
              <a:ext cx="1143000" cy="10668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 descr="w1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19200" y="1648510"/>
              <a:ext cx="904874" cy="904874"/>
            </a:xfrm>
            <a:prstGeom prst="rect">
              <a:avLst/>
            </a:prstGeom>
          </p:spPr>
        </p:pic>
        <p:pic>
          <p:nvPicPr>
            <p:cNvPr id="15" name="Picture 14" descr="w2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743200" y="3134410"/>
              <a:ext cx="904874" cy="904874"/>
            </a:xfrm>
            <a:prstGeom prst="rect">
              <a:avLst/>
            </a:prstGeom>
          </p:spPr>
        </p:pic>
        <p:pic>
          <p:nvPicPr>
            <p:cNvPr id="16" name="Picture 15" descr="w3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191000" y="1648510"/>
              <a:ext cx="904874" cy="904874"/>
            </a:xfrm>
            <a:prstGeom prst="rect">
              <a:avLst/>
            </a:prstGeom>
          </p:spPr>
        </p:pic>
        <p:pic>
          <p:nvPicPr>
            <p:cNvPr id="17" name="Picture 16" descr="w4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715000" y="3134410"/>
              <a:ext cx="904874" cy="904874"/>
            </a:xfrm>
            <a:prstGeom prst="rect">
              <a:avLst/>
            </a:prstGeom>
          </p:spPr>
        </p:pic>
        <p:pic>
          <p:nvPicPr>
            <p:cNvPr id="18" name="Picture 17" descr="w5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086600" y="1648510"/>
              <a:ext cx="904874" cy="904874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2089710" y="1809750"/>
              <a:ext cx="12954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We live in a </a:t>
              </a:r>
              <a:r>
                <a:rPr lang="en-US" sz="1000" dirty="0" smtClean="0"/>
                <a:t>dynamic </a:t>
              </a:r>
              <a:r>
                <a:rPr lang="en-US" sz="1000" dirty="0" smtClean="0"/>
                <a:t>world. Change is constant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502055" y="3333750"/>
              <a:ext cx="12954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 smtClean="0"/>
                <a:t>On the move decision making is the current norm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51145" y="1809750"/>
              <a:ext cx="12954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 Mobile apps </a:t>
              </a:r>
              <a:endParaRPr lang="en-US" sz="1000" dirty="0" smtClean="0"/>
            </a:p>
            <a:p>
              <a:r>
                <a:rPr lang="en-US" sz="1000" dirty="0" smtClean="0"/>
                <a:t> </a:t>
              </a:r>
              <a:r>
                <a:rPr lang="en-US" sz="1000" dirty="0" smtClean="0"/>
                <a:t>make </a:t>
              </a:r>
              <a:r>
                <a:rPr lang="en-US" sz="1000" dirty="0" smtClean="0"/>
                <a:t>customer engagement easy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91000" y="3333750"/>
              <a:ext cx="157825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 smtClean="0"/>
                <a:t>Effective </a:t>
              </a:r>
              <a:r>
                <a:rPr lang="en-US" sz="1000" dirty="0" smtClean="0"/>
                <a:t>time-management</a:t>
              </a:r>
              <a:r>
                <a:rPr lang="en-US" sz="1000" dirty="0" smtClean="0"/>
                <a:t>. Every need at single touch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54060" y="1809750"/>
              <a:ext cx="103754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Accessible</a:t>
              </a:r>
            </a:p>
            <a:p>
              <a:r>
                <a:rPr lang="en-US" sz="1000" dirty="0" smtClean="0"/>
                <a:t>across </a:t>
              </a:r>
              <a:r>
                <a:rPr lang="en-US" sz="1000" dirty="0" smtClean="0"/>
                <a:t>varying geographies</a:t>
              </a:r>
              <a:endParaRPr lang="en-US" sz="1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re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0836" y="895350"/>
            <a:ext cx="1374650" cy="533400"/>
          </a:xfrm>
          <a:prstGeom prst="rect">
            <a:avLst/>
          </a:prstGeom>
        </p:spPr>
      </p:pic>
      <p:pic>
        <p:nvPicPr>
          <p:cNvPr id="21" name="Picture 20" descr="circ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260" y="918402"/>
            <a:ext cx="425668" cy="425668"/>
          </a:xfrm>
          <a:prstGeom prst="rect">
            <a:avLst/>
          </a:prstGeom>
        </p:spPr>
      </p:pic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419670" y="899985"/>
            <a:ext cx="2161729" cy="44524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Our </a:t>
            </a:r>
            <a:r>
              <a:rPr lang="en" dirty="0" smtClean="0">
                <a:solidFill>
                  <a:schemeClr val="bg1"/>
                </a:solidFill>
              </a:rPr>
              <a:t>Strengths</a:t>
            </a:r>
            <a:endParaRPr lang="en" dirty="0">
              <a:solidFill>
                <a:schemeClr val="bg1"/>
              </a:solidFill>
            </a:endParaRPr>
          </a:p>
        </p:txBody>
      </p:sp>
      <p:pic>
        <p:nvPicPr>
          <p:cNvPr id="20" name="Picture 19" descr="Picture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154270"/>
            <a:ext cx="9150394" cy="992325"/>
          </a:xfrm>
          <a:prstGeom prst="rect">
            <a:avLst/>
          </a:prstGeom>
        </p:spPr>
      </p:pic>
      <p:pic>
        <p:nvPicPr>
          <p:cNvPr id="22" name="Picture 21" descr="Picture2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4882" y="1035024"/>
            <a:ext cx="192424" cy="192424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 rot="10800000">
            <a:off x="3429000" y="1121686"/>
            <a:ext cx="1830652" cy="111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6383120" y="1725550"/>
            <a:ext cx="1524000" cy="2188540"/>
            <a:chOff x="6383120" y="1787805"/>
            <a:chExt cx="1524000" cy="2188540"/>
          </a:xfrm>
        </p:grpSpPr>
        <p:grpSp>
          <p:nvGrpSpPr>
            <p:cNvPr id="55" name="Group 54"/>
            <p:cNvGrpSpPr/>
            <p:nvPr/>
          </p:nvGrpSpPr>
          <p:grpSpPr>
            <a:xfrm>
              <a:off x="6383120" y="1787805"/>
              <a:ext cx="1524000" cy="1524000"/>
              <a:chOff x="6383120" y="1787805"/>
              <a:chExt cx="1524000" cy="1524000"/>
            </a:xfrm>
          </p:grpSpPr>
          <p:pic>
            <p:nvPicPr>
              <p:cNvPr id="53" name="Picture 52" descr="e-comerce1.png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83120" y="1787805"/>
                <a:ext cx="1524000" cy="1524000"/>
              </a:xfrm>
              <a:prstGeom prst="rect">
                <a:avLst/>
              </a:prstGeom>
            </p:spPr>
          </p:pic>
          <p:sp>
            <p:nvSpPr>
              <p:cNvPr id="28" name="TextBox 27"/>
              <p:cNvSpPr txBox="1"/>
              <p:nvPr/>
            </p:nvSpPr>
            <p:spPr>
              <a:xfrm>
                <a:off x="6711080" y="2535175"/>
                <a:ext cx="907621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/>
                  <a:t>2016</a:t>
                </a:r>
              </a:p>
              <a:p>
                <a:pPr algn="ctr"/>
                <a:r>
                  <a:rPr lang="en-US" sz="1000" dirty="0" smtClean="0"/>
                  <a:t>$1.92 trillion </a:t>
                </a:r>
                <a:endParaRPr lang="en-US" sz="1000" dirty="0" smtClean="0"/>
              </a:p>
              <a:p>
                <a:pPr algn="ctr"/>
                <a:r>
                  <a:rPr lang="en-US" sz="1000" dirty="0" smtClean="0"/>
                  <a:t>sales</a:t>
                </a:r>
                <a:endParaRPr lang="en-US" sz="1000" dirty="0" smtClean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6548944" y="3345403"/>
              <a:ext cx="1261884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C3E2F"/>
                  </a:solidFill>
                </a:rPr>
                <a:t>E-commerce</a:t>
              </a:r>
              <a:r>
                <a:rPr lang="en-US" b="1" dirty="0" smtClean="0">
                  <a:solidFill>
                    <a:srgbClr val="192734"/>
                  </a:solidFill>
                </a:rPr>
                <a:t/>
              </a:r>
              <a:br>
                <a:rPr lang="en-US" b="1" dirty="0" smtClean="0">
                  <a:solidFill>
                    <a:srgbClr val="192734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Applications</a:t>
              </a:r>
              <a:r>
                <a:rPr lang="en-US" b="1" dirty="0" smtClean="0">
                  <a:solidFill>
                    <a:srgbClr val="192734"/>
                  </a:solidFill>
                </a:rPr>
                <a:t/>
              </a:r>
              <a:br>
                <a:rPr lang="en-US" b="1" dirty="0" smtClean="0">
                  <a:solidFill>
                    <a:srgbClr val="192734"/>
                  </a:solidFill>
                </a:rPr>
              </a:br>
              <a:endParaRPr lang="en-US" sz="900" b="1" dirty="0">
                <a:solidFill>
                  <a:srgbClr val="192734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363445" y="1713130"/>
            <a:ext cx="1514475" cy="2062461"/>
            <a:chOff x="1363445" y="1775385"/>
            <a:chExt cx="1514475" cy="2062461"/>
          </a:xfrm>
        </p:grpSpPr>
        <p:grpSp>
          <p:nvGrpSpPr>
            <p:cNvPr id="41" name="Group 40"/>
            <p:cNvGrpSpPr/>
            <p:nvPr/>
          </p:nvGrpSpPr>
          <p:grpSpPr>
            <a:xfrm>
              <a:off x="1363445" y="1775385"/>
              <a:ext cx="1514475" cy="1514475"/>
              <a:chOff x="990600" y="1770125"/>
              <a:chExt cx="1514475" cy="1514475"/>
            </a:xfrm>
          </p:grpSpPr>
          <p:pic>
            <p:nvPicPr>
              <p:cNvPr id="18" name="Picture 17" descr="android1.png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90600" y="1770125"/>
                <a:ext cx="1514475" cy="1514475"/>
              </a:xfrm>
              <a:prstGeom prst="rect">
                <a:avLst/>
              </a:prstGeom>
            </p:spPr>
          </p:pic>
          <p:sp>
            <p:nvSpPr>
              <p:cNvPr id="26" name="TextBox 25"/>
              <p:cNvSpPr txBox="1"/>
              <p:nvPr/>
            </p:nvSpPr>
            <p:spPr>
              <a:xfrm>
                <a:off x="1270405" y="2477870"/>
                <a:ext cx="9509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/>
                  <a:t>84.1%</a:t>
                </a:r>
                <a:br>
                  <a:rPr lang="en-US" b="1" dirty="0" smtClean="0"/>
                </a:br>
                <a:r>
                  <a:rPr lang="en-US" sz="1000" dirty="0" smtClean="0"/>
                  <a:t>Market Share</a:t>
                </a:r>
                <a:endParaRPr lang="en-US" sz="1000" b="1" dirty="0"/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1416087" y="3345403"/>
              <a:ext cx="140294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BACD43"/>
                  </a:solidFill>
                </a:rPr>
                <a:t>Android</a:t>
              </a:r>
              <a:br>
                <a:rPr lang="en-US" b="1" dirty="0" smtClean="0">
                  <a:solidFill>
                    <a:srgbClr val="BACD43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App Development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864255" y="1725550"/>
            <a:ext cx="1524000" cy="2050041"/>
            <a:chOff x="3864255" y="1787805"/>
            <a:chExt cx="1524000" cy="2050041"/>
          </a:xfrm>
        </p:grpSpPr>
        <p:sp>
          <p:nvSpPr>
            <p:cNvPr id="31" name="TextBox 30"/>
            <p:cNvSpPr txBox="1"/>
            <p:nvPr/>
          </p:nvSpPr>
          <p:spPr>
            <a:xfrm>
              <a:off x="3916675" y="3345403"/>
              <a:ext cx="140294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iOS</a:t>
              </a:r>
              <a:br>
                <a:rPr lang="en-US" b="1" dirty="0" smtClean="0">
                  <a:solidFill>
                    <a:schemeClr val="tx1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App </a:t>
              </a:r>
              <a:r>
                <a:rPr lang="en-US" sz="1200" dirty="0" smtClean="0">
                  <a:solidFill>
                    <a:schemeClr val="tx1"/>
                  </a:solidFill>
                </a:rPr>
                <a:t>Development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3864255" y="1787805"/>
              <a:ext cx="1524000" cy="1524000"/>
              <a:chOff x="3864255" y="1787805"/>
              <a:chExt cx="1524000" cy="1524000"/>
            </a:xfrm>
          </p:grpSpPr>
          <p:pic>
            <p:nvPicPr>
              <p:cNvPr id="47" name="Picture 46" descr="apple1.png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64255" y="1787805"/>
                <a:ext cx="1524000" cy="1524000"/>
              </a:xfrm>
              <a:prstGeom prst="rect">
                <a:avLst/>
              </a:prstGeom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4176557" y="2492500"/>
                <a:ext cx="9509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/>
                  <a:t>14.8%</a:t>
                </a:r>
                <a:br>
                  <a:rPr lang="en-US" b="1" dirty="0" smtClean="0"/>
                </a:br>
                <a:r>
                  <a:rPr lang="en-US" sz="1000" dirty="0" smtClean="0"/>
                  <a:t>Market Share</a:t>
                </a:r>
                <a:endParaRPr lang="en-US" sz="1000" b="1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Shape 124"/>
          <p:cNvCxnSpPr/>
          <p:nvPr/>
        </p:nvCxnSpPr>
        <p:spPr>
          <a:xfrm>
            <a:off x="-6025" y="659435"/>
            <a:ext cx="9161999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9" name="Rectangle 28"/>
          <p:cNvSpPr/>
          <p:nvPr/>
        </p:nvSpPr>
        <p:spPr>
          <a:xfrm>
            <a:off x="1447800" y="430835"/>
            <a:ext cx="1143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" name="Picture 19" descr="re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5921" y="379630"/>
            <a:ext cx="398680" cy="533400"/>
          </a:xfrm>
          <a:prstGeom prst="rect">
            <a:avLst/>
          </a:prstGeom>
        </p:spPr>
      </p:pic>
      <p:pic>
        <p:nvPicPr>
          <p:cNvPr id="24" name="Picture 23" descr="circ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260" y="434992"/>
            <a:ext cx="425668" cy="425668"/>
          </a:xfrm>
          <a:prstGeom prst="rect">
            <a:avLst/>
          </a:prstGeom>
        </p:spPr>
      </p:pic>
      <p:sp>
        <p:nvSpPr>
          <p:cNvPr id="25" name="Shape 76"/>
          <p:cNvSpPr txBox="1">
            <a:spLocks/>
          </p:cNvSpPr>
          <p:nvPr/>
        </p:nvSpPr>
        <p:spPr>
          <a:xfrm>
            <a:off x="1451980" y="380000"/>
            <a:ext cx="4139880" cy="52876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 charset="0"/>
                <a:sym typeface="Arial"/>
              </a:rPr>
              <a:t>Why </a:t>
            </a:r>
            <a:r>
              <a:rPr kumimoji="0" lang="en" sz="2000" b="1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ora" charset="0"/>
                <a:sym typeface="Arial"/>
              </a:rPr>
              <a:t>us</a:t>
            </a:r>
            <a:endParaRPr kumimoji="0" lang="en" sz="2000" b="1" u="none" strike="noStrike" kern="0" cap="none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ora" charset="0"/>
              <a:sym typeface="Arial"/>
            </a:endParaRPr>
          </a:p>
        </p:txBody>
      </p:sp>
      <p:pic>
        <p:nvPicPr>
          <p:cNvPr id="28" name="Picture 27" descr="Picture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882" y="551614"/>
            <a:ext cx="192424" cy="192424"/>
          </a:xfrm>
          <a:prstGeom prst="rect">
            <a:avLst/>
          </a:prstGeom>
        </p:spPr>
      </p:pic>
      <p:grpSp>
        <p:nvGrpSpPr>
          <p:cNvPr id="154" name="Group 153"/>
          <p:cNvGrpSpPr/>
          <p:nvPr/>
        </p:nvGrpSpPr>
        <p:grpSpPr>
          <a:xfrm>
            <a:off x="2803994" y="2382775"/>
            <a:ext cx="1991928" cy="1712975"/>
            <a:chOff x="2696260" y="2412034"/>
            <a:chExt cx="1991928" cy="1712975"/>
          </a:xfrm>
        </p:grpSpPr>
        <p:pic>
          <p:nvPicPr>
            <p:cNvPr id="153" name="Picture 152" descr="n4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96260" y="2412034"/>
              <a:ext cx="1712975" cy="1712975"/>
            </a:xfrm>
            <a:prstGeom prst="rect">
              <a:avLst/>
            </a:prstGeom>
          </p:spPr>
        </p:pic>
        <p:sp>
          <p:nvSpPr>
            <p:cNvPr id="140" name="TextBox 139"/>
            <p:cNvSpPr txBox="1"/>
            <p:nvPr/>
          </p:nvSpPr>
          <p:spPr>
            <a:xfrm>
              <a:off x="3071096" y="2860375"/>
              <a:ext cx="1617092" cy="712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Seamless </a:t>
              </a:r>
              <a:endParaRPr lang="en-US" sz="1050" dirty="0" smtClean="0"/>
            </a:p>
            <a:p>
              <a:r>
                <a:rPr lang="en-US" sz="1050" dirty="0" smtClean="0"/>
                <a:t>integration of </a:t>
              </a:r>
            </a:p>
            <a:p>
              <a:r>
                <a:rPr lang="en-US" sz="1050" dirty="0" smtClean="0"/>
                <a:t>technology </a:t>
              </a:r>
              <a:r>
                <a:rPr lang="en-US" sz="1050" dirty="0" smtClean="0"/>
                <a:t>and processes</a:t>
              </a:r>
              <a:endParaRPr lang="en-US" sz="105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3868036" y="355013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4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5470994" y="1011175"/>
            <a:ext cx="1984613" cy="1690596"/>
            <a:chOff x="6324600" y="1047750"/>
            <a:chExt cx="2057400" cy="1752600"/>
          </a:xfrm>
        </p:grpSpPr>
        <p:pic>
          <p:nvPicPr>
            <p:cNvPr id="128" name="Picture 127" descr="n4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324600" y="1047750"/>
              <a:ext cx="1752600" cy="1752600"/>
            </a:xfrm>
            <a:prstGeom prst="rect">
              <a:avLst/>
            </a:prstGeom>
          </p:spPr>
        </p:pic>
        <p:sp>
          <p:nvSpPr>
            <p:cNvPr id="134" name="TextBox 133"/>
            <p:cNvSpPr txBox="1"/>
            <p:nvPr/>
          </p:nvSpPr>
          <p:spPr>
            <a:xfrm>
              <a:off x="6705600" y="1691737"/>
              <a:ext cx="16764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Sound </a:t>
              </a:r>
              <a:endParaRPr lang="en-US" sz="1050" dirty="0" smtClean="0"/>
            </a:p>
            <a:p>
              <a:r>
                <a:rPr lang="en-US" sz="1050" dirty="0" smtClean="0"/>
                <a:t>methodologies</a:t>
              </a:r>
              <a:endParaRPr lang="en-US" sz="105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524185" y="2220010"/>
              <a:ext cx="339339" cy="4147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3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1659133" y="1011175"/>
            <a:ext cx="1956426" cy="1690596"/>
            <a:chOff x="733955" y="1033120"/>
            <a:chExt cx="2028179" cy="1752600"/>
          </a:xfrm>
        </p:grpSpPr>
        <p:pic>
          <p:nvPicPr>
            <p:cNvPr id="125" name="Picture 124" descr="n1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33955" y="1033120"/>
              <a:ext cx="1752600" cy="1752600"/>
            </a:xfrm>
            <a:prstGeom prst="rect">
              <a:avLst/>
            </a:prstGeom>
          </p:spPr>
        </p:pic>
        <p:sp>
          <p:nvSpPr>
            <p:cNvPr id="130" name="TextBox 129"/>
            <p:cNvSpPr txBox="1"/>
            <p:nvPr/>
          </p:nvSpPr>
          <p:spPr>
            <a:xfrm>
              <a:off x="1085734" y="1443260"/>
              <a:ext cx="1676400" cy="765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Evolved </a:t>
              </a:r>
              <a:r>
                <a:rPr lang="en-US" sz="1050" dirty="0" smtClean="0"/>
                <a:t>over</a:t>
              </a:r>
            </a:p>
            <a:p>
              <a:r>
                <a:rPr lang="en-US" sz="1050" dirty="0" smtClean="0"/>
                <a:t>times to </a:t>
              </a:r>
            </a:p>
            <a:p>
              <a:r>
                <a:rPr lang="en-US" sz="1050" dirty="0" smtClean="0"/>
                <a:t>meet client </a:t>
              </a:r>
              <a:r>
                <a:rPr lang="en-US" sz="1050" dirty="0" smtClean="0"/>
                <a:t>requirements</a:t>
              </a:r>
              <a:endParaRPr lang="en-US" sz="1050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929812" y="2212427"/>
              <a:ext cx="339339" cy="4147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1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3522467" y="1011175"/>
            <a:ext cx="1877176" cy="1690596"/>
            <a:chOff x="3505200" y="1047750"/>
            <a:chExt cx="1946023" cy="1752600"/>
          </a:xfrm>
        </p:grpSpPr>
        <p:pic>
          <p:nvPicPr>
            <p:cNvPr id="126" name="Picture 125" descr="n2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505200" y="1047750"/>
              <a:ext cx="1752600" cy="1752600"/>
            </a:xfrm>
            <a:prstGeom prst="rect">
              <a:avLst/>
            </a:prstGeom>
          </p:spPr>
        </p:pic>
        <p:sp>
          <p:nvSpPr>
            <p:cNvPr id="132" name="TextBox 131"/>
            <p:cNvSpPr txBox="1"/>
            <p:nvPr/>
          </p:nvSpPr>
          <p:spPr>
            <a:xfrm>
              <a:off x="3774823" y="1699052"/>
              <a:ext cx="16764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Leverage </a:t>
              </a:r>
              <a:r>
                <a:rPr lang="en-US" sz="1050" dirty="0" smtClean="0"/>
                <a:t>industry</a:t>
              </a:r>
            </a:p>
            <a:p>
              <a:r>
                <a:rPr lang="en-US" sz="1050" dirty="0" smtClean="0"/>
                <a:t>best </a:t>
              </a:r>
              <a:r>
                <a:rPr lang="en-US" sz="1050" dirty="0" smtClean="0"/>
                <a:t>practices</a:t>
              </a:r>
              <a:endParaRPr lang="en-US" sz="1050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709234" y="2220010"/>
              <a:ext cx="339339" cy="4147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2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4727029" y="2405154"/>
            <a:ext cx="1832775" cy="1690596"/>
            <a:chOff x="5181600" y="2419350"/>
            <a:chExt cx="1899996" cy="1752600"/>
          </a:xfrm>
        </p:grpSpPr>
        <p:pic>
          <p:nvPicPr>
            <p:cNvPr id="127" name="Picture 126" descr="n3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181600" y="2419350"/>
              <a:ext cx="1752600" cy="1752600"/>
            </a:xfrm>
            <a:prstGeom prst="rect">
              <a:avLst/>
            </a:prstGeom>
          </p:spPr>
        </p:pic>
        <p:sp>
          <p:nvSpPr>
            <p:cNvPr id="142" name="TextBox 141"/>
            <p:cNvSpPr txBox="1"/>
            <p:nvPr/>
          </p:nvSpPr>
          <p:spPr>
            <a:xfrm>
              <a:off x="5405195" y="3073702"/>
              <a:ext cx="167640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Value proposition </a:t>
              </a:r>
              <a:endParaRPr lang="en-US" sz="1050" dirty="0" smtClean="0"/>
            </a:p>
            <a:p>
              <a:r>
                <a:rPr lang="en-US" sz="1050" dirty="0" smtClean="0"/>
                <a:t>to </a:t>
              </a:r>
              <a:r>
                <a:rPr lang="en-US" sz="1050" dirty="0" smtClean="0"/>
                <a:t>your investment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6378587" y="3594660"/>
              <a:ext cx="339339" cy="4147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5</a:t>
              </a:r>
              <a:endParaRPr lang="en-US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pic>
        <p:nvPicPr>
          <p:cNvPr id="150" name="Picture 149" descr="Picture1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4154270"/>
            <a:ext cx="9150394" cy="9923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Shape 124"/>
          <p:cNvCxnSpPr/>
          <p:nvPr/>
        </p:nvCxnSpPr>
        <p:spPr>
          <a:xfrm>
            <a:off x="-6025" y="569820"/>
            <a:ext cx="9161999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9" name="Rectangle 28"/>
          <p:cNvSpPr/>
          <p:nvPr/>
        </p:nvSpPr>
        <p:spPr>
          <a:xfrm>
            <a:off x="1447800" y="341220"/>
            <a:ext cx="1676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" name="Picture 19" descr="re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575" y="304645"/>
            <a:ext cx="1135685" cy="533400"/>
          </a:xfrm>
          <a:prstGeom prst="rect">
            <a:avLst/>
          </a:prstGeom>
        </p:spPr>
      </p:pic>
      <p:pic>
        <p:nvPicPr>
          <p:cNvPr id="24" name="Picture 23" descr="circ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260" y="345377"/>
            <a:ext cx="425668" cy="425668"/>
          </a:xfrm>
          <a:prstGeom prst="rect">
            <a:avLst/>
          </a:prstGeom>
        </p:spPr>
      </p:pic>
      <p:sp>
        <p:nvSpPr>
          <p:cNvPr id="25" name="Shape 76"/>
          <p:cNvSpPr txBox="1">
            <a:spLocks/>
          </p:cNvSpPr>
          <p:nvPr/>
        </p:nvSpPr>
        <p:spPr>
          <a:xfrm>
            <a:off x="1451980" y="290385"/>
            <a:ext cx="4139880" cy="52876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 charset="0"/>
                <a:sym typeface="Arial"/>
              </a:rPr>
              <a:t>We</a:t>
            </a:r>
            <a:r>
              <a:rPr kumimoji="0" lang="en" sz="2000" b="1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ora" charset="0"/>
                <a:sym typeface="Arial"/>
              </a:rPr>
              <a:t> Develop</a:t>
            </a:r>
            <a:endParaRPr kumimoji="0" lang="en" sz="2000" b="1" u="none" strike="noStrike" kern="0" cap="none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ora" charset="0"/>
              <a:sym typeface="Arial"/>
            </a:endParaRPr>
          </a:p>
        </p:txBody>
      </p:sp>
      <p:pic>
        <p:nvPicPr>
          <p:cNvPr id="28" name="Picture 27" descr="Picture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882" y="461999"/>
            <a:ext cx="192424" cy="192424"/>
          </a:xfrm>
          <a:prstGeom prst="rect">
            <a:avLst/>
          </a:prstGeom>
        </p:spPr>
      </p:pic>
      <p:pic>
        <p:nvPicPr>
          <p:cNvPr id="18" name="Picture 17" descr="Picture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705350"/>
            <a:ext cx="9150394" cy="441245"/>
          </a:xfrm>
          <a:prstGeom prst="rect">
            <a:avLst/>
          </a:prstGeom>
        </p:spPr>
      </p:pic>
      <p:grpSp>
        <p:nvGrpSpPr>
          <p:cNvPr id="74" name="Group 73"/>
          <p:cNvGrpSpPr/>
          <p:nvPr/>
        </p:nvGrpSpPr>
        <p:grpSpPr>
          <a:xfrm>
            <a:off x="524894" y="1204415"/>
            <a:ext cx="8094212" cy="2891335"/>
            <a:chOff x="608806" y="1204415"/>
            <a:chExt cx="8094212" cy="2891335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7935165" y="3163670"/>
              <a:ext cx="762000" cy="158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162800" y="1693925"/>
              <a:ext cx="1524000" cy="211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09600" y="3159405"/>
              <a:ext cx="762000" cy="158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616915" y="1693925"/>
              <a:ext cx="1676400" cy="2329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Group 59"/>
            <p:cNvGrpSpPr/>
            <p:nvPr/>
          </p:nvGrpSpPr>
          <p:grpSpPr>
            <a:xfrm>
              <a:off x="718993" y="1204415"/>
              <a:ext cx="7618235" cy="2891335"/>
              <a:chOff x="497908" y="1240990"/>
              <a:chExt cx="8001000" cy="3036605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>
                <a:off x="1676400" y="3292641"/>
                <a:ext cx="6019800" cy="2126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2431085" y="1756710"/>
                <a:ext cx="4495800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oup 18"/>
              <p:cNvGrpSpPr/>
              <p:nvPr/>
            </p:nvGrpSpPr>
            <p:grpSpPr>
              <a:xfrm>
                <a:off x="1531470" y="1240990"/>
                <a:ext cx="1907895" cy="1317582"/>
                <a:chOff x="990600" y="1581150"/>
                <a:chExt cx="1907895" cy="1317582"/>
              </a:xfrm>
            </p:grpSpPr>
            <p:pic>
              <p:nvPicPr>
                <p:cNvPr id="21" name="Picture 20" descr="1.png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449247" y="1581150"/>
                  <a:ext cx="990600" cy="990600"/>
                </a:xfrm>
                <a:prstGeom prst="rect">
                  <a:avLst/>
                </a:prstGeom>
              </p:spPr>
            </p:pic>
            <p:sp>
              <p:nvSpPr>
                <p:cNvPr id="22" name="TextBox 21"/>
                <p:cNvSpPr txBox="1"/>
                <p:nvPr/>
              </p:nvSpPr>
              <p:spPr>
                <a:xfrm>
                  <a:off x="990600" y="2590955"/>
                  <a:ext cx="190789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592982"/>
                      </a:solidFill>
                    </a:rPr>
                    <a:t>S</a:t>
                  </a:r>
                  <a:r>
                    <a:rPr lang="en-US" dirty="0" smtClean="0"/>
                    <a:t>oftware </a:t>
                  </a:r>
                  <a:r>
                    <a:rPr lang="en-US" dirty="0" smtClean="0"/>
                    <a:t>Applications</a:t>
                  </a:r>
                  <a:endParaRPr lang="en-US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794386" y="1240990"/>
                <a:ext cx="1728358" cy="1317582"/>
                <a:chOff x="3823569" y="1581150"/>
                <a:chExt cx="1728358" cy="1317582"/>
              </a:xfrm>
            </p:grpSpPr>
            <p:pic>
              <p:nvPicPr>
                <p:cNvPr id="26" name="Picture 25" descr="2.png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192448" y="1581150"/>
                  <a:ext cx="990600" cy="990600"/>
                </a:xfrm>
                <a:prstGeom prst="rect">
                  <a:avLst/>
                </a:prstGeom>
              </p:spPr>
            </p:pic>
            <p:sp>
              <p:nvSpPr>
                <p:cNvPr id="27" name="TextBox 26"/>
                <p:cNvSpPr txBox="1"/>
                <p:nvPr/>
              </p:nvSpPr>
              <p:spPr>
                <a:xfrm>
                  <a:off x="3823569" y="2590955"/>
                  <a:ext cx="172835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231F20"/>
                      </a:solidFill>
                    </a:rPr>
                    <a:t>M</a:t>
                  </a:r>
                  <a:r>
                    <a:rPr lang="en-US" dirty="0" smtClean="0"/>
                    <a:t>obile Applications</a:t>
                  </a:r>
                  <a:endParaRPr lang="en-US" dirty="0"/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>
                <a:off x="5877765" y="1240990"/>
                <a:ext cx="1906291" cy="1317582"/>
                <a:chOff x="6477000" y="1581150"/>
                <a:chExt cx="1906291" cy="1317582"/>
              </a:xfrm>
            </p:grpSpPr>
            <p:pic>
              <p:nvPicPr>
                <p:cNvPr id="31" name="Picture 30" descr="3.png"/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949272" y="1581150"/>
                  <a:ext cx="990600" cy="990600"/>
                </a:xfrm>
                <a:prstGeom prst="rect">
                  <a:avLst/>
                </a:prstGeom>
              </p:spPr>
            </p:pic>
            <p:sp>
              <p:nvSpPr>
                <p:cNvPr id="32" name="TextBox 31"/>
                <p:cNvSpPr txBox="1"/>
                <p:nvPr/>
              </p:nvSpPr>
              <p:spPr>
                <a:xfrm>
                  <a:off x="6477000" y="2590955"/>
                  <a:ext cx="190629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2F5F95"/>
                      </a:solidFill>
                    </a:rPr>
                    <a:t>P</a:t>
                  </a:r>
                  <a:r>
                    <a:rPr lang="en-US" dirty="0" smtClean="0"/>
                    <a:t>roduct Development</a:t>
                  </a:r>
                  <a:endParaRPr lang="en-US" dirty="0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497908" y="2763775"/>
                <a:ext cx="1996060" cy="1513820"/>
                <a:chOff x="381000" y="3072840"/>
                <a:chExt cx="1996060" cy="1513820"/>
              </a:xfrm>
            </p:grpSpPr>
            <p:pic>
              <p:nvPicPr>
                <p:cNvPr id="38" name="Picture 37" descr="4.png"/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83729" y="3072840"/>
                  <a:ext cx="990600" cy="990600"/>
                </a:xfrm>
                <a:prstGeom prst="rect">
                  <a:avLst/>
                </a:prstGeom>
              </p:spPr>
            </p:pic>
            <p:sp>
              <p:nvSpPr>
                <p:cNvPr id="39" name="TextBox 38"/>
                <p:cNvSpPr txBox="1"/>
                <p:nvPr/>
              </p:nvSpPr>
              <p:spPr>
                <a:xfrm>
                  <a:off x="381000" y="4063440"/>
                  <a:ext cx="1996060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D85E00"/>
                      </a:solidFill>
                    </a:rPr>
                    <a:t>I</a:t>
                  </a:r>
                  <a:r>
                    <a:rPr lang="en-US" dirty="0" smtClean="0"/>
                    <a:t>nteractive Responsive</a:t>
                  </a:r>
                  <a:br>
                    <a:rPr lang="en-US" dirty="0" smtClean="0"/>
                  </a:br>
                  <a:r>
                    <a:rPr lang="en-US" dirty="0" smtClean="0"/>
                    <a:t>Websites</a:t>
                  </a:r>
                  <a:endParaRPr lang="en-US" dirty="0"/>
                </a:p>
              </p:txBody>
            </p:sp>
          </p:grpSp>
          <p:grpSp>
            <p:nvGrpSpPr>
              <p:cNvPr id="40" name="Group 39"/>
              <p:cNvGrpSpPr/>
              <p:nvPr/>
            </p:nvGrpSpPr>
            <p:grpSpPr>
              <a:xfrm>
                <a:off x="2807866" y="2763775"/>
                <a:ext cx="1569660" cy="1298377"/>
                <a:chOff x="2690958" y="3072840"/>
                <a:chExt cx="1569660" cy="1298377"/>
              </a:xfrm>
            </p:grpSpPr>
            <p:pic>
              <p:nvPicPr>
                <p:cNvPr id="42" name="Picture 41" descr="5.png"/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985297" y="3072840"/>
                  <a:ext cx="990600" cy="990600"/>
                </a:xfrm>
                <a:prstGeom prst="rect">
                  <a:avLst/>
                </a:prstGeom>
              </p:spPr>
            </p:pic>
            <p:sp>
              <p:nvSpPr>
                <p:cNvPr id="46" name="TextBox 45"/>
                <p:cNvSpPr txBox="1"/>
                <p:nvPr/>
              </p:nvSpPr>
              <p:spPr>
                <a:xfrm>
                  <a:off x="2690958" y="4063440"/>
                  <a:ext cx="156966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477626"/>
                      </a:solidFill>
                    </a:rPr>
                    <a:t>W</a:t>
                  </a:r>
                  <a:r>
                    <a:rPr lang="en-US" dirty="0" smtClean="0"/>
                    <a:t>eb Applications</a:t>
                  </a:r>
                  <a:endParaRPr lang="en-US" dirty="0"/>
                </a:p>
              </p:txBody>
            </p:sp>
          </p:grpSp>
          <p:grpSp>
            <p:nvGrpSpPr>
              <p:cNvPr id="48" name="Group 47"/>
              <p:cNvGrpSpPr/>
              <p:nvPr/>
            </p:nvGrpSpPr>
            <p:grpSpPr>
              <a:xfrm>
                <a:off x="4701043" y="2763775"/>
                <a:ext cx="1986441" cy="1298377"/>
                <a:chOff x="4584135" y="3072840"/>
                <a:chExt cx="1986441" cy="1298377"/>
              </a:xfrm>
            </p:grpSpPr>
            <p:pic>
              <p:nvPicPr>
                <p:cNvPr id="50" name="Picture 49" descr="6.png"/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082055" y="3072840"/>
                  <a:ext cx="990600" cy="990600"/>
                </a:xfrm>
                <a:prstGeom prst="rect">
                  <a:avLst/>
                </a:prstGeom>
              </p:spPr>
            </p:pic>
            <p:sp>
              <p:nvSpPr>
                <p:cNvPr id="51" name="TextBox 50"/>
                <p:cNvSpPr txBox="1"/>
                <p:nvPr/>
              </p:nvSpPr>
              <p:spPr>
                <a:xfrm>
                  <a:off x="4584135" y="4063440"/>
                  <a:ext cx="198644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C00000"/>
                      </a:solidFill>
                    </a:rPr>
                    <a:t>E</a:t>
                  </a:r>
                  <a:r>
                    <a:rPr lang="en-US" dirty="0" smtClean="0"/>
                    <a:t>-commerce Solutions</a:t>
                  </a:r>
                  <a:endParaRPr lang="en-US" dirty="0"/>
                </a:p>
              </p:txBody>
            </p:sp>
          </p:grpSp>
          <p:grpSp>
            <p:nvGrpSpPr>
              <p:cNvPr id="52" name="Group 51"/>
              <p:cNvGrpSpPr/>
              <p:nvPr/>
            </p:nvGrpSpPr>
            <p:grpSpPr>
              <a:xfrm>
                <a:off x="7001382" y="2763775"/>
                <a:ext cx="1497526" cy="1513820"/>
                <a:chOff x="6884474" y="3072840"/>
                <a:chExt cx="1497526" cy="1513820"/>
              </a:xfrm>
            </p:grpSpPr>
            <p:pic>
              <p:nvPicPr>
                <p:cNvPr id="53" name="Picture 52" descr="7.png"/>
                <p:cNvPicPr>
                  <a:picLocks noChangeAspect="1"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137937" y="3072840"/>
                  <a:ext cx="990600" cy="990600"/>
                </a:xfrm>
                <a:prstGeom prst="rect">
                  <a:avLst/>
                </a:prstGeom>
              </p:spPr>
            </p:pic>
            <p:sp>
              <p:nvSpPr>
                <p:cNvPr id="54" name="TextBox 53"/>
                <p:cNvSpPr txBox="1"/>
                <p:nvPr/>
              </p:nvSpPr>
              <p:spPr>
                <a:xfrm>
                  <a:off x="6884474" y="4063440"/>
                  <a:ext cx="149752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FCAC00"/>
                      </a:solidFill>
                    </a:rPr>
                    <a:t>C</a:t>
                  </a:r>
                  <a:r>
                    <a:rPr lang="en-US" dirty="0" smtClean="0"/>
                    <a:t>orporate Portal</a:t>
                  </a:r>
                </a:p>
                <a:p>
                  <a:pPr algn="ctr"/>
                  <a:r>
                    <a:rPr lang="en-US" dirty="0" smtClean="0"/>
                    <a:t>Development</a:t>
                  </a:r>
                  <a:endParaRPr lang="en-US" dirty="0"/>
                </a:p>
              </p:txBody>
            </p:sp>
          </p:grpSp>
        </p:grpSp>
        <p:cxnSp>
          <p:nvCxnSpPr>
            <p:cNvPr id="66" name="Straight Connector 65"/>
            <p:cNvCxnSpPr/>
            <p:nvPr/>
          </p:nvCxnSpPr>
          <p:spPr>
            <a:xfrm rot="5400000">
              <a:off x="-114300" y="2442820"/>
              <a:ext cx="1447800" cy="158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978324" y="2442820"/>
              <a:ext cx="1447800" cy="158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re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1" y="819150"/>
            <a:ext cx="1219200" cy="533400"/>
          </a:xfrm>
          <a:prstGeom prst="rect">
            <a:avLst/>
          </a:prstGeom>
        </p:spPr>
      </p:pic>
      <p:pic>
        <p:nvPicPr>
          <p:cNvPr id="13" name="Picture 12" descr="circ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260" y="918402"/>
            <a:ext cx="425668" cy="425668"/>
          </a:xfrm>
          <a:prstGeom prst="rect">
            <a:avLst/>
          </a:prstGeom>
        </p:spPr>
      </p:pic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1381250" y="629831"/>
            <a:ext cx="3878399" cy="435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1600" dirty="0" smtClean="0"/>
              <a:t>How We Work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collaborate </a:t>
            </a:r>
            <a:r>
              <a:rPr lang="en-US" dirty="0" smtClean="0">
                <a:solidFill>
                  <a:schemeClr val="bg1"/>
                </a:solidFill>
              </a:rPr>
              <a:t>together</a:t>
            </a:r>
            <a:endParaRPr lang="en" dirty="0">
              <a:solidFill>
                <a:schemeClr val="bg1"/>
              </a:solidFill>
            </a:endParaRPr>
          </a:p>
        </p:txBody>
      </p:sp>
      <p:pic>
        <p:nvPicPr>
          <p:cNvPr id="14" name="Picture 13" descr="Picture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882" y="1035024"/>
            <a:ext cx="192424" cy="192424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rot="10800000">
            <a:off x="4572000" y="1123950"/>
            <a:ext cx="687654" cy="883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326745" y="1796335"/>
            <a:ext cx="8512454" cy="2846356"/>
            <a:chOff x="326745" y="1796335"/>
            <a:chExt cx="8512454" cy="2846356"/>
          </a:xfrm>
        </p:grpSpPr>
        <p:grpSp>
          <p:nvGrpSpPr>
            <p:cNvPr id="34" name="Group 33"/>
            <p:cNvGrpSpPr/>
            <p:nvPr/>
          </p:nvGrpSpPr>
          <p:grpSpPr>
            <a:xfrm>
              <a:off x="654941" y="2647950"/>
              <a:ext cx="7834118" cy="1143000"/>
              <a:chOff x="700282" y="2114550"/>
              <a:chExt cx="7834118" cy="1143000"/>
            </a:xfrm>
          </p:grpSpPr>
          <p:sp>
            <p:nvSpPr>
              <p:cNvPr id="18" name="Right Arrow 17"/>
              <p:cNvSpPr/>
              <p:nvPr/>
            </p:nvSpPr>
            <p:spPr>
              <a:xfrm>
                <a:off x="1951792" y="2647950"/>
                <a:ext cx="304800" cy="76200"/>
              </a:xfrm>
              <a:prstGeom prst="rightArrow">
                <a:avLst/>
              </a:prstGeom>
              <a:solidFill>
                <a:srgbClr val="FD9616"/>
              </a:solidFill>
              <a:ln>
                <a:solidFill>
                  <a:srgbClr val="FD96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ight Arrow 18"/>
              <p:cNvSpPr/>
              <p:nvPr/>
            </p:nvSpPr>
            <p:spPr>
              <a:xfrm>
                <a:off x="3629407" y="2647950"/>
                <a:ext cx="304800" cy="76200"/>
              </a:xfrm>
              <a:prstGeom prst="rightArrow">
                <a:avLst/>
              </a:prstGeom>
              <a:solidFill>
                <a:srgbClr val="FD9616"/>
              </a:solidFill>
              <a:ln>
                <a:solidFill>
                  <a:srgbClr val="FD96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ight Arrow 19"/>
              <p:cNvSpPr/>
              <p:nvPr/>
            </p:nvSpPr>
            <p:spPr>
              <a:xfrm>
                <a:off x="5313122" y="2647950"/>
                <a:ext cx="304800" cy="76200"/>
              </a:xfrm>
              <a:prstGeom prst="rightArrow">
                <a:avLst/>
              </a:prstGeom>
              <a:solidFill>
                <a:srgbClr val="FD9616"/>
              </a:solidFill>
              <a:ln>
                <a:solidFill>
                  <a:srgbClr val="FD96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700282" y="2114550"/>
                <a:ext cx="1143000" cy="1143000"/>
                <a:chOff x="762000" y="2724150"/>
                <a:chExt cx="1143000" cy="1143000"/>
              </a:xfrm>
            </p:grpSpPr>
            <p:sp>
              <p:nvSpPr>
                <p:cNvPr id="301" name="Shape 301"/>
                <p:cNvSpPr/>
                <p:nvPr/>
              </p:nvSpPr>
              <p:spPr>
                <a:xfrm>
                  <a:off x="762000" y="2724150"/>
                  <a:ext cx="1143000" cy="1143000"/>
                </a:xfrm>
                <a:prstGeom prst="ellipse">
                  <a:avLst/>
                </a:prstGeom>
                <a:noFill/>
                <a:ln w="50800" cap="flat" cmpd="sng">
                  <a:solidFill>
                    <a:srgbClr val="FD961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 algn="ctr" rtl="0">
                    <a:spcBef>
                      <a:spcPts val="0"/>
                    </a:spcBef>
                    <a:buNone/>
                  </a:pPr>
                  <a:endParaRPr lang="en" b="1" dirty="0"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874881" y="3149456"/>
                  <a:ext cx="917239" cy="2923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300" dirty="0" smtClean="0"/>
                    <a:t>Validation</a:t>
                  </a:r>
                  <a:endParaRPr lang="en-US" sz="1300" dirty="0"/>
                </a:p>
              </p:txBody>
            </p:sp>
          </p:grpSp>
          <p:grpSp>
            <p:nvGrpSpPr>
              <p:cNvPr id="31" name="Group 30"/>
              <p:cNvGrpSpPr/>
              <p:nvPr/>
            </p:nvGrpSpPr>
            <p:grpSpPr>
              <a:xfrm>
                <a:off x="2366584" y="2114550"/>
                <a:ext cx="1143000" cy="1143000"/>
                <a:chOff x="2400300" y="2724150"/>
                <a:chExt cx="1143000" cy="1143000"/>
              </a:xfrm>
            </p:grpSpPr>
            <p:sp>
              <p:nvSpPr>
                <p:cNvPr id="303" name="Shape 303"/>
                <p:cNvSpPr/>
                <p:nvPr/>
              </p:nvSpPr>
              <p:spPr>
                <a:xfrm>
                  <a:off x="2400300" y="2724150"/>
                  <a:ext cx="1143000" cy="1143000"/>
                </a:xfrm>
                <a:prstGeom prst="ellipse">
                  <a:avLst/>
                </a:prstGeom>
                <a:noFill/>
                <a:ln w="50800" cap="flat" cmpd="sng">
                  <a:solidFill>
                    <a:srgbClr val="FD961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 algn="ctr" rtl="0">
                    <a:spcBef>
                      <a:spcPts val="0"/>
                    </a:spcBef>
                    <a:buNone/>
                  </a:pPr>
                  <a:endParaRPr lang="en" b="1" dirty="0"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2619781" y="3149456"/>
                  <a:ext cx="704039" cy="2923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300" dirty="0" smtClean="0"/>
                    <a:t>Design</a:t>
                  </a:r>
                  <a:endParaRPr lang="en-US" sz="1300" dirty="0"/>
                </a:p>
              </p:txBody>
            </p:sp>
          </p:grpSp>
          <p:grpSp>
            <p:nvGrpSpPr>
              <p:cNvPr id="28" name="Group 27"/>
              <p:cNvGrpSpPr/>
              <p:nvPr/>
            </p:nvGrpSpPr>
            <p:grpSpPr>
              <a:xfrm>
                <a:off x="7391400" y="2114550"/>
                <a:ext cx="1143000" cy="1143000"/>
                <a:chOff x="7453118" y="2724150"/>
                <a:chExt cx="1143000" cy="1143000"/>
              </a:xfrm>
            </p:grpSpPr>
            <p:sp>
              <p:nvSpPr>
                <p:cNvPr id="26" name="Shape 302"/>
                <p:cNvSpPr/>
                <p:nvPr/>
              </p:nvSpPr>
              <p:spPr>
                <a:xfrm>
                  <a:off x="7453118" y="2724150"/>
                  <a:ext cx="1143000" cy="1143000"/>
                </a:xfrm>
                <a:prstGeom prst="ellipse">
                  <a:avLst/>
                </a:prstGeom>
                <a:noFill/>
                <a:ln w="50800" cap="flat" cmpd="sng">
                  <a:solidFill>
                    <a:srgbClr val="FD961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 algn="ctr" rtl="0">
                    <a:spcBef>
                      <a:spcPts val="0"/>
                    </a:spcBef>
                    <a:buNone/>
                  </a:pPr>
                  <a:endParaRPr lang="en" b="1" dirty="0"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7486650" y="3149456"/>
                  <a:ext cx="1075936" cy="2923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300" dirty="0" smtClean="0"/>
                    <a:t>Deployment</a:t>
                  </a:r>
                  <a:endParaRPr lang="en-US" sz="1300" dirty="0"/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>
                <a:off x="4032886" y="2114550"/>
                <a:ext cx="1168910" cy="1143000"/>
                <a:chOff x="4114800" y="2724150"/>
                <a:chExt cx="1168910" cy="1143000"/>
              </a:xfrm>
            </p:grpSpPr>
            <p:sp>
              <p:nvSpPr>
                <p:cNvPr id="302" name="Shape 302"/>
                <p:cNvSpPr/>
                <p:nvPr/>
              </p:nvSpPr>
              <p:spPr>
                <a:xfrm>
                  <a:off x="4127755" y="2724150"/>
                  <a:ext cx="1143000" cy="1143000"/>
                </a:xfrm>
                <a:prstGeom prst="ellipse">
                  <a:avLst/>
                </a:prstGeom>
                <a:noFill/>
                <a:ln w="50800" cap="flat" cmpd="sng">
                  <a:solidFill>
                    <a:srgbClr val="FD961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 algn="ctr" rtl="0">
                    <a:spcBef>
                      <a:spcPts val="0"/>
                    </a:spcBef>
                    <a:buNone/>
                  </a:pPr>
                  <a:endParaRPr lang="en" b="1" dirty="0"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4114800" y="3149456"/>
                  <a:ext cx="1168910" cy="2923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300" dirty="0" smtClean="0"/>
                    <a:t>Development</a:t>
                  </a:r>
                  <a:endParaRPr lang="en-US" sz="1300" dirty="0"/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5725098" y="2114550"/>
                <a:ext cx="1143000" cy="1143000"/>
                <a:chOff x="5676900" y="2724150"/>
                <a:chExt cx="1143000" cy="1143000"/>
              </a:xfrm>
            </p:grpSpPr>
            <p:sp>
              <p:nvSpPr>
                <p:cNvPr id="17" name="Shape 302"/>
                <p:cNvSpPr/>
                <p:nvPr/>
              </p:nvSpPr>
              <p:spPr>
                <a:xfrm>
                  <a:off x="5676900" y="2724150"/>
                  <a:ext cx="1143000" cy="1143000"/>
                </a:xfrm>
                <a:prstGeom prst="ellipse">
                  <a:avLst/>
                </a:prstGeom>
                <a:noFill/>
                <a:ln w="50800" cap="flat" cmpd="sng">
                  <a:solidFill>
                    <a:srgbClr val="FD961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 algn="ctr" rtl="0">
                    <a:spcBef>
                      <a:spcPts val="0"/>
                    </a:spcBef>
                    <a:buNone/>
                  </a:pPr>
                  <a:endParaRPr lang="en" b="1" dirty="0">
                    <a:latin typeface="Lora"/>
                    <a:ea typeface="Lora"/>
                    <a:cs typeface="Lora"/>
                    <a:sym typeface="Lora"/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5881954" y="3149456"/>
                  <a:ext cx="732893" cy="2923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300" dirty="0" smtClean="0"/>
                    <a:t>Testing</a:t>
                  </a:r>
                  <a:endParaRPr lang="en-US" sz="1300" dirty="0"/>
                </a:p>
              </p:txBody>
            </p:sp>
          </p:grpSp>
          <p:sp>
            <p:nvSpPr>
              <p:cNvPr id="33" name="Right Arrow 32"/>
              <p:cNvSpPr/>
              <p:nvPr/>
            </p:nvSpPr>
            <p:spPr>
              <a:xfrm>
                <a:off x="6970627" y="2647950"/>
                <a:ext cx="304800" cy="76200"/>
              </a:xfrm>
              <a:prstGeom prst="rightArrow">
                <a:avLst/>
              </a:prstGeom>
              <a:solidFill>
                <a:srgbClr val="FD9616"/>
              </a:solidFill>
              <a:ln>
                <a:solidFill>
                  <a:srgbClr val="FD96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326745" y="3873250"/>
              <a:ext cx="175259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Bell MT" pitchFamily="18" charset="0"/>
                </a:rPr>
                <a:t>We validate your ideas with our innovation. We lend existence to your thoughts</a:t>
              </a:r>
              <a:endParaRPr lang="en-US" sz="1100" dirty="0">
                <a:latin typeface="Bell MT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10460" y="1965612"/>
              <a:ext cx="175259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Bell MT" pitchFamily="18" charset="0"/>
                </a:rPr>
                <a:t>See your ideas take shape  in real-time - facilitating on-the-board iterations</a:t>
              </a:r>
              <a:endParaRPr lang="en-US" sz="1100" dirty="0">
                <a:latin typeface="Bell MT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733800" y="3873250"/>
              <a:ext cx="175259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Bell MT" pitchFamily="18" charset="0"/>
                </a:rPr>
                <a:t>Our developers are adept at developing cross-sector applications</a:t>
              </a:r>
              <a:endParaRPr lang="en-US" sz="1100" dirty="0">
                <a:latin typeface="Bell MT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63260" y="1796335"/>
              <a:ext cx="175259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Bell MT" pitchFamily="18" charset="0"/>
                </a:rPr>
                <a:t>Stringent quality checks to weed out bugs, technical knots, operational road blocks</a:t>
              </a:r>
              <a:endParaRPr lang="en-US" sz="1100" dirty="0">
                <a:latin typeface="Bell MT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086600" y="3873250"/>
              <a:ext cx="175259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Bell MT" pitchFamily="18" charset="0"/>
                </a:rPr>
                <a:t>Successful launch after simulated pre-launch trials for a smooth take off</a:t>
              </a:r>
              <a:endParaRPr lang="en-US" sz="1100" dirty="0">
                <a:latin typeface="Bell MT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Shape 124"/>
          <p:cNvCxnSpPr/>
          <p:nvPr/>
        </p:nvCxnSpPr>
        <p:spPr>
          <a:xfrm>
            <a:off x="-6025" y="1022755"/>
            <a:ext cx="9161999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9" name="Rectangle 28"/>
          <p:cNvSpPr/>
          <p:nvPr/>
        </p:nvSpPr>
        <p:spPr>
          <a:xfrm>
            <a:off x="1447800" y="794155"/>
            <a:ext cx="29718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" name="Picture 19" descr="re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3940" y="764895"/>
            <a:ext cx="1669085" cy="533400"/>
          </a:xfrm>
          <a:prstGeom prst="rect">
            <a:avLst/>
          </a:prstGeom>
        </p:spPr>
      </p:pic>
      <p:pic>
        <p:nvPicPr>
          <p:cNvPr id="24" name="Picture 23" descr="circ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260" y="798312"/>
            <a:ext cx="425668" cy="425668"/>
          </a:xfrm>
          <a:prstGeom prst="rect">
            <a:avLst/>
          </a:prstGeom>
        </p:spPr>
      </p:pic>
      <p:sp>
        <p:nvSpPr>
          <p:cNvPr id="25" name="Shape 76"/>
          <p:cNvSpPr txBox="1">
            <a:spLocks/>
          </p:cNvSpPr>
          <p:nvPr/>
        </p:nvSpPr>
        <p:spPr>
          <a:xfrm>
            <a:off x="1451980" y="743320"/>
            <a:ext cx="4139880" cy="52876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 charset="0"/>
                <a:sym typeface="Arial"/>
              </a:rPr>
              <a:t>Technical </a:t>
            </a:r>
            <a:r>
              <a:rPr kumimoji="0" lang="en" sz="2000" b="1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ora" charset="0"/>
                <a:sym typeface="Arial"/>
              </a:rPr>
              <a:t>Competancy</a:t>
            </a:r>
            <a:endParaRPr kumimoji="0" lang="en" sz="2000" b="1" u="none" strike="noStrike" kern="0" cap="none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ora" charset="0"/>
              <a:sym typeface="Arial"/>
            </a:endParaRPr>
          </a:p>
        </p:txBody>
      </p:sp>
      <p:pic>
        <p:nvPicPr>
          <p:cNvPr id="28" name="Picture 27" descr="Picture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882" y="914934"/>
            <a:ext cx="192424" cy="192424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1050020" y="1683560"/>
            <a:ext cx="7295135" cy="2188734"/>
            <a:chOff x="1159745" y="1938370"/>
            <a:chExt cx="7295135" cy="2188734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2066098" y="3081370"/>
              <a:ext cx="4876800" cy="158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" name="Picture 33" descr="database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6561898" y="2624170"/>
              <a:ext cx="914400" cy="914400"/>
            </a:xfrm>
            <a:prstGeom prst="rect">
              <a:avLst/>
            </a:prstGeom>
          </p:spPr>
        </p:pic>
        <p:pic>
          <p:nvPicPr>
            <p:cNvPr id="36" name="Picture 35" descr="OS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1227898" y="2624170"/>
              <a:ext cx="914400" cy="914400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1159745" y="3457690"/>
              <a:ext cx="1059906" cy="6380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b="1" dirty="0" smtClean="0">
                  <a:solidFill>
                    <a:srgbClr val="99CC00"/>
                  </a:solidFill>
                </a:rPr>
                <a:t>OS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sz="1100" dirty="0" smtClean="0"/>
                <a:t>Android | </a:t>
              </a:r>
              <a:r>
                <a:rPr lang="en-US" sz="1100" dirty="0" smtClean="0"/>
                <a:t>iOS </a:t>
              </a:r>
              <a:endParaRPr lang="en-US" sz="11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50808" y="1938370"/>
              <a:ext cx="2514600" cy="638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b="1" dirty="0" smtClean="0">
                  <a:solidFill>
                    <a:srgbClr val="FD9616"/>
                  </a:solidFill>
                </a:rPr>
                <a:t>Programming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sz="1100" dirty="0" smtClean="0"/>
                <a:t>Java | PHP | </a:t>
              </a:r>
              <a:r>
                <a:rPr lang="en-US" sz="1100" dirty="0" smtClean="0"/>
                <a:t>Objective </a:t>
              </a:r>
              <a:r>
                <a:rPr lang="en-US" sz="1100" dirty="0" smtClean="0"/>
                <a:t>C | </a:t>
              </a:r>
              <a:r>
                <a:rPr lang="en-US" sz="1100" dirty="0" smtClean="0"/>
                <a:t>HTML 5</a:t>
              </a:r>
              <a:endParaRPr lang="en-US" sz="11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051563" y="3457690"/>
              <a:ext cx="2414443" cy="669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b="1" dirty="0" smtClean="0">
                  <a:solidFill>
                    <a:srgbClr val="0054A6"/>
                  </a:solidFill>
                </a:rPr>
                <a:t>Development Frameworks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sz="1100" dirty="0" smtClean="0"/>
                <a:t>Zend</a:t>
              </a:r>
              <a:r>
                <a:rPr lang="en-US" sz="1100" dirty="0" smtClean="0"/>
                <a:t> </a:t>
              </a:r>
              <a:r>
                <a:rPr lang="en-US" sz="1100" dirty="0" smtClean="0"/>
                <a:t>| Codeigniter | Django</a:t>
              </a:r>
              <a:endParaRPr lang="en-US" sz="11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62128" y="1938370"/>
              <a:ext cx="2792752" cy="669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b="1" dirty="0" smtClean="0">
                  <a:solidFill>
                    <a:srgbClr val="007236"/>
                  </a:solidFill>
                </a:rPr>
                <a:t>Databases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sz="1100" dirty="0" smtClean="0"/>
                <a:t>Mysql | Sqlite | Mongodb  | </a:t>
              </a:r>
              <a:r>
                <a:rPr lang="en-US" sz="1100" dirty="0" smtClean="0"/>
                <a:t>Elastic search </a:t>
              </a:r>
              <a:endParaRPr lang="en-US" sz="1100" dirty="0"/>
            </a:p>
          </p:txBody>
        </p:sp>
        <p:pic>
          <p:nvPicPr>
            <p:cNvPr id="19" name="Picture 18" descr="frameworks1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800600" y="2647950"/>
              <a:ext cx="914400" cy="914400"/>
            </a:xfrm>
            <a:prstGeom prst="rect">
              <a:avLst/>
            </a:prstGeom>
          </p:spPr>
        </p:pic>
        <p:pic>
          <p:nvPicPr>
            <p:cNvPr id="21" name="Picture 20" descr="programming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008375" y="2618690"/>
              <a:ext cx="914400" cy="914400"/>
            </a:xfrm>
            <a:prstGeom prst="rect">
              <a:avLst/>
            </a:prstGeom>
          </p:spPr>
        </p:pic>
      </p:grpSp>
      <p:pic>
        <p:nvPicPr>
          <p:cNvPr id="23" name="Picture 22" descr="Picture1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4552950"/>
            <a:ext cx="9150394" cy="59364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re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7364" y="863040"/>
            <a:ext cx="1110691" cy="533400"/>
          </a:xfrm>
          <a:prstGeom prst="rect">
            <a:avLst/>
          </a:prstGeom>
        </p:spPr>
      </p:pic>
      <p:pic>
        <p:nvPicPr>
          <p:cNvPr id="21" name="Picture 20" descr="circ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260" y="918402"/>
            <a:ext cx="425668" cy="425668"/>
          </a:xfrm>
          <a:prstGeom prst="rect">
            <a:avLst/>
          </a:prstGeom>
        </p:spPr>
      </p:pic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477060" y="863410"/>
            <a:ext cx="4139880" cy="52876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dirty="0" smtClean="0"/>
              <a:t>Ancillary </a:t>
            </a:r>
            <a:r>
              <a:rPr lang="en-US" dirty="0" smtClean="0">
                <a:solidFill>
                  <a:schemeClr val="bg1"/>
                </a:solidFill>
              </a:rPr>
              <a:t>services </a:t>
            </a:r>
            <a:endParaRPr lang="en" dirty="0">
              <a:solidFill>
                <a:schemeClr val="bg1"/>
              </a:solidFill>
            </a:endParaRPr>
          </a:p>
        </p:txBody>
      </p:sp>
      <p:pic>
        <p:nvPicPr>
          <p:cNvPr id="20" name="Picture 19" descr="Picture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154270"/>
            <a:ext cx="9150394" cy="992325"/>
          </a:xfrm>
          <a:prstGeom prst="rect">
            <a:avLst/>
          </a:prstGeom>
        </p:spPr>
      </p:pic>
      <p:pic>
        <p:nvPicPr>
          <p:cNvPr id="22" name="Picture 21" descr="Picture2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4882" y="1035024"/>
            <a:ext cx="192424" cy="192424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 rot="10800000">
            <a:off x="3886200" y="1116902"/>
            <a:ext cx="1373452" cy="1589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899770" y="2114550"/>
            <a:ext cx="1191352" cy="1119851"/>
            <a:chOff x="899770" y="2114550"/>
            <a:chExt cx="1191352" cy="1119851"/>
          </a:xfrm>
        </p:grpSpPr>
        <p:pic>
          <p:nvPicPr>
            <p:cNvPr id="9" name="Picture 8" descr="a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10026" y="2114550"/>
              <a:ext cx="800100" cy="8001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899770" y="2980485"/>
              <a:ext cx="119135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 smtClean="0"/>
                <a:t>Digital </a:t>
              </a:r>
              <a:r>
                <a:rPr lang="en-US" sz="1050" dirty="0" smtClean="0"/>
                <a:t>Marketing</a:t>
              </a:r>
              <a:endParaRPr lang="en-US" sz="105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178487" y="2152650"/>
            <a:ext cx="1917513" cy="1241808"/>
            <a:chOff x="4178487" y="2152650"/>
            <a:chExt cx="1917513" cy="1241808"/>
          </a:xfrm>
        </p:grpSpPr>
        <p:pic>
          <p:nvPicPr>
            <p:cNvPr id="12" name="Picture 11" descr="c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756243" y="2152650"/>
              <a:ext cx="762000" cy="762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4178487" y="2978960"/>
              <a:ext cx="191751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 smtClean="0"/>
                <a:t>Maintenance and Support of </a:t>
              </a:r>
              <a:r>
                <a:rPr lang="en-US" sz="1050" dirty="0" smtClean="0"/>
                <a:t/>
              </a:r>
              <a:br>
                <a:rPr lang="en-US" sz="1050" dirty="0" smtClean="0"/>
              </a:br>
              <a:r>
                <a:rPr lang="en-US" sz="1050" dirty="0" smtClean="0"/>
                <a:t>Web </a:t>
              </a:r>
              <a:r>
                <a:rPr lang="en-US" sz="1050" dirty="0" smtClean="0"/>
                <a:t>&amp; Mobile applications</a:t>
              </a:r>
              <a:endParaRPr lang="en-US" sz="105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575368" y="2152650"/>
            <a:ext cx="1234632" cy="1243333"/>
            <a:chOff x="2575368" y="2152650"/>
            <a:chExt cx="1234632" cy="1243333"/>
          </a:xfrm>
        </p:grpSpPr>
        <p:pic>
          <p:nvPicPr>
            <p:cNvPr id="10" name="Picture 9" descr="b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797054" y="2152650"/>
              <a:ext cx="762000" cy="762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2575368" y="2980485"/>
              <a:ext cx="1234632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 smtClean="0"/>
                <a:t>DB Management </a:t>
              </a:r>
              <a:r>
                <a:rPr lang="en-US" sz="1050" dirty="0" smtClean="0"/>
                <a:t/>
              </a:r>
              <a:br>
                <a:rPr lang="en-US" sz="1050" dirty="0" smtClean="0"/>
              </a:br>
              <a:r>
                <a:rPr lang="en-US" sz="1050" dirty="0" smtClean="0"/>
                <a:t>and </a:t>
              </a:r>
              <a:r>
                <a:rPr lang="en-US" sz="1050" dirty="0" smtClean="0"/>
                <a:t>Migration</a:t>
              </a:r>
              <a:endParaRPr lang="en-US" sz="105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296752" y="2152650"/>
            <a:ext cx="2103461" cy="1241808"/>
            <a:chOff x="6296752" y="2152650"/>
            <a:chExt cx="2103461" cy="1241808"/>
          </a:xfrm>
        </p:grpSpPr>
        <p:pic>
          <p:nvPicPr>
            <p:cNvPr id="13" name="Picture 12" descr="d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967482" y="2152650"/>
              <a:ext cx="762000" cy="76200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6296752" y="2978960"/>
              <a:ext cx="2103461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 smtClean="0"/>
                <a:t>Infrastructure Management and </a:t>
              </a:r>
              <a:r>
                <a:rPr lang="en-US" sz="1050" dirty="0" smtClean="0"/>
                <a:t/>
              </a:r>
              <a:br>
                <a:rPr lang="en-US" sz="1050" dirty="0" smtClean="0"/>
              </a:br>
              <a:r>
                <a:rPr lang="en-US" sz="1050" dirty="0" smtClean="0"/>
                <a:t>Deployment </a:t>
              </a:r>
              <a:r>
                <a:rPr lang="en-US" sz="1050" dirty="0" smtClean="0"/>
                <a:t>services</a:t>
              </a:r>
              <a:endParaRPr lang="en-US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240</Words>
  <PresentationFormat>On-screen Show (16:9)</PresentationFormat>
  <Paragraphs>78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Lora</vt:lpstr>
      <vt:lpstr>Wingdings</vt:lpstr>
      <vt:lpstr>Bell MT</vt:lpstr>
      <vt:lpstr>Quattrocento Sans</vt:lpstr>
      <vt:lpstr>Viola template</vt:lpstr>
      <vt:lpstr>Slide 1</vt:lpstr>
      <vt:lpstr>Who we are</vt:lpstr>
      <vt:lpstr>Need and Necessity of  Web and Mobile applications</vt:lpstr>
      <vt:lpstr>Our Strengths</vt:lpstr>
      <vt:lpstr>Slide 5</vt:lpstr>
      <vt:lpstr>Slide 6</vt:lpstr>
      <vt:lpstr>How We Work We collaborate together</vt:lpstr>
      <vt:lpstr>Slide 8</vt:lpstr>
      <vt:lpstr>Ancillary services 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Sravan</dc:creator>
  <cp:lastModifiedBy>koti</cp:lastModifiedBy>
  <cp:revision>283</cp:revision>
  <dcterms:modified xsi:type="dcterms:W3CDTF">2016-07-08T12:18:42Z</dcterms:modified>
</cp:coreProperties>
</file>